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should we show a Selenium sample test?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Shape 17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Shape 2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hape 24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Shape 25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6" name="Shape 26"/>
            <p:cNvSpPr/>
            <p:nvPr/>
          </p:nvSpPr>
          <p:spPr>
            <a:xfrm>
              <a:off x="9181476" y="-8467"/>
              <a:ext cx="3007349" cy="6866467"/>
            </a:xfrm>
            <a:custGeom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Shape 27"/>
            <p:cNvSpPr/>
            <p:nvPr/>
          </p:nvSpPr>
          <p:spPr>
            <a:xfrm>
              <a:off x="9603442" y="-8467"/>
              <a:ext cx="2588558" cy="6866467"/>
            </a:xfrm>
            <a:custGeom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Shape 28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9334500" y="-8467"/>
              <a:ext cx="2854326" cy="6866467"/>
            </a:xfrm>
            <a:custGeom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0" name="Shape 30"/>
            <p:cNvSpPr/>
            <p:nvPr/>
          </p:nvSpPr>
          <p:spPr>
            <a:xfrm>
              <a:off x="10898730" y="-8467"/>
              <a:ext cx="1290094" cy="6866467"/>
            </a:xfrm>
            <a:custGeom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10938999" y="-8467"/>
              <a:ext cx="1249825" cy="6866467"/>
            </a:xfrm>
            <a:custGeom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Shape 32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Shape 34"/>
          <p:cNvSpPr txBox="1"/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b="0" i="0" sz="5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" type="subTitle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2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Shape 10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Shape 10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b="0" i="0" sz="1800" u="none" cap="none" strike="noStrike">
              <a:solidFill>
                <a:srgbClr val="BFE47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Name Card">
  <p:cSld name="Quote Name Card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5" name="Shape 11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Shape 118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Shape 119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ue or False">
  <p:cSld name="True or False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 rot="5400000">
            <a:off x="3035282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2" name="Shape 13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b="0" i="0" sz="40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3" type="body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b="0" i="0" sz="2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4" type="body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b="0" i="0" sz="20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2" type="body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b="0" i="0" sz="2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5" name="Shape 85"/>
          <p:cNvSpPr/>
          <p:nvPr>
            <p:ph idx="2" type="pic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286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286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286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" name="Shape 7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" name="Shape 8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" name="Shape 9"/>
            <p:cNvSpPr/>
            <p:nvPr/>
          </p:nvSpPr>
          <p:spPr>
            <a:xfrm>
              <a:off x="9181476" y="-8467"/>
              <a:ext cx="3007349" cy="6866467"/>
            </a:xfrm>
            <a:custGeom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Shape 10"/>
            <p:cNvSpPr/>
            <p:nvPr/>
          </p:nvSpPr>
          <p:spPr>
            <a:xfrm>
              <a:off x="9603442" y="-8467"/>
              <a:ext cx="2588558" cy="6866467"/>
            </a:xfrm>
            <a:custGeom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Shape 11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9334500" y="-8467"/>
              <a:ext cx="2854326" cy="6866467"/>
            </a:xfrm>
            <a:custGeom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Shape 13"/>
            <p:cNvSpPr/>
            <p:nvPr/>
          </p:nvSpPr>
          <p:spPr>
            <a:xfrm>
              <a:off x="10898730" y="-8467"/>
              <a:ext cx="1290094" cy="6866467"/>
            </a:xfrm>
            <a:custGeom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Shape 14"/>
            <p:cNvSpPr/>
            <p:nvPr/>
          </p:nvSpPr>
          <p:spPr>
            <a:xfrm>
              <a:off x="10938999" y="-8467"/>
              <a:ext cx="1249825" cy="6866467"/>
            </a:xfrm>
            <a:custGeom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Shape 15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" name="Shape 17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Relationship Id="rId6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b="1" i="0" lang="en-US" sz="5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VR Exploration Website</a:t>
            </a:r>
            <a:endParaRPr/>
          </a:p>
        </p:txBody>
      </p:sp>
      <p:sp>
        <p:nvSpPr>
          <p:cNvPr id="144" name="Shape 144"/>
          <p:cNvSpPr txBox="1"/>
          <p:nvPr>
            <p:ph idx="1" type="subTitle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CMPE 280 SP18 Team Project</a:t>
            </a:r>
            <a:endParaRPr/>
          </a:p>
          <a:p>
            <a:pPr indent="0" lvl="0" marL="0" marR="0" rtl="0" algn="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BAM: Bruce Decker, Akash Gupta, Matthew Kwong</a:t>
            </a:r>
            <a:endParaRPr b="0" i="0" sz="1800" u="none" cap="none" strike="noStrike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Client-side Design</a:t>
            </a:r>
            <a:endParaRPr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025" y="1798125"/>
            <a:ext cx="7559874" cy="387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HTML, CSS, and JavaScript</a:t>
            </a:r>
            <a:endParaRPr/>
          </a:p>
        </p:txBody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HTML5: &lt;canvas&gt;, &lt;nav&gt;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Bootstrap: navbar, flexible column layout, other misc. styling (buttons, etc.)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jQuery: used heavily to dynamically build the DOM based on the server response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A-Frame: used to display VR files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Storyboard</a:t>
            </a:r>
            <a:endParaRPr/>
          </a:p>
        </p:txBody>
      </p:sp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000" y="1733250"/>
            <a:ext cx="9060675" cy="317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665459" y="24724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/>
              <a:t>Wireframes</a:t>
            </a:r>
            <a:endParaRPr b="1" sz="4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VR Home - My VRs Page</a:t>
            </a:r>
            <a:endParaRPr/>
          </a:p>
        </p:txBody>
      </p:sp>
      <p:pic>
        <p:nvPicPr>
          <p:cNvPr id="224" name="Shape 2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200" y="1517050"/>
            <a:ext cx="7891925" cy="44392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VR Home - Upload Page</a:t>
            </a:r>
            <a:endParaRPr/>
          </a:p>
        </p:txBody>
      </p:sp>
      <p:pic>
        <p:nvPicPr>
          <p:cNvPr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075" y="1643900"/>
            <a:ext cx="7903973" cy="4445974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VR Home - Settings Page</a:t>
            </a:r>
            <a:endParaRPr/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700" y="1655775"/>
            <a:ext cx="7771901" cy="43717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VR Home - Create VR Page</a:t>
            </a:r>
            <a:endParaRPr/>
          </a:p>
        </p:txBody>
      </p:sp>
      <p:pic>
        <p:nvPicPr>
          <p:cNvPr id="242" name="Shape 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700" y="1643900"/>
            <a:ext cx="7559875" cy="4252424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VR Home - VR Display Page</a:t>
            </a:r>
            <a:endParaRPr/>
          </a:p>
        </p:txBody>
      </p:sp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225" y="1596425"/>
            <a:ext cx="7619227" cy="4285826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VR Home - Search Page</a:t>
            </a:r>
            <a:endParaRPr/>
          </a:p>
        </p:txBody>
      </p:sp>
      <p:pic>
        <p:nvPicPr>
          <p:cNvPr id="254" name="Shape 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100" y="1655750"/>
            <a:ext cx="7429349" cy="4179001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950" y="3267100"/>
            <a:ext cx="5379674" cy="3430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Shape 1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7600" y="152400"/>
            <a:ext cx="6432001" cy="3259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949" y="79848"/>
            <a:ext cx="4838660" cy="318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9230" y="3517025"/>
            <a:ext cx="6360371" cy="318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Testing</a:t>
            </a:r>
            <a:endParaRPr/>
          </a:p>
        </p:txBody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416309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Clr>
                <a:srgbClr val="93C47D"/>
              </a:buClr>
              <a:buSzPts val="1800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UI Testing - performed manually throughout the development phase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Clr>
                <a:srgbClr val="93C47D"/>
              </a:buClr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Server Testing - used Mocha &amp; Chai JS Unit Testing frameworks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Clr>
                <a:srgbClr val="93C47D"/>
              </a:buClr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Interface Testing - used Postman to quickly test interfaces between server &amp; UI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Clr>
                <a:srgbClr val="93C47D"/>
              </a:buClr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Automation Testing - used Selenium to automate end-to-end application flows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 Features</a:t>
            </a:r>
            <a:endParaRPr/>
          </a:p>
        </p:txBody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506734" y="1488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Cross-browser, cross-platform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Search engine optimized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Chatbot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Paginated search results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 memory footprint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Shape 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98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</a:pPr>
            <a:r>
              <a:rPr b="1" i="0" lang="en-US" sz="4800" u="none" cap="none" strike="noStrike">
                <a:solidFill>
                  <a:schemeClr val="accent1"/>
                </a:solidFill>
              </a:rPr>
              <a:t>Demo</a:t>
            </a:r>
            <a:endParaRPr b="1" sz="4800"/>
          </a:p>
        </p:txBody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77271" y="19303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>
              <a:spcBef>
                <a:spcPts val="1000"/>
              </a:spcBef>
              <a:spcAft>
                <a:spcPts val="0"/>
              </a:spcAft>
              <a:buSzPts val="1920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</a:pPr>
            <a:r>
              <a:rPr i="0" lang="en-US" u="none" cap="none" strike="noStrike">
                <a:solidFill>
                  <a:schemeClr val="accent1"/>
                </a:solidFill>
              </a:rPr>
              <a:t>Concept &amp; </a:t>
            </a:r>
            <a:r>
              <a:rPr lang="en-US"/>
              <a:t>Motivation</a:t>
            </a:r>
            <a:endParaRPr/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77323" y="2160600"/>
            <a:ext cx="8535000" cy="29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Char char="▶"/>
            </a:pPr>
            <a:r>
              <a:rPr lang="en-US" sz="2400"/>
              <a:t>Virtual reality is a hot topic</a:t>
            </a:r>
            <a:endParaRPr sz="2400"/>
          </a:p>
          <a:p>
            <a:pPr indent="-37338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/>
              <a:t>New emerging technologies supporting VR on the web</a:t>
            </a:r>
            <a:endParaRPr sz="2400"/>
          </a:p>
          <a:p>
            <a:pPr indent="-37338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/>
              <a:t>Provide an environment/platform for casual and professional users alike to experience VR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Requirements</a:t>
            </a:r>
            <a:endParaRPr/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5280" lvl="0" marL="342900" rtl="0">
              <a:spcBef>
                <a:spcPts val="0"/>
              </a:spcBef>
              <a:spcAft>
                <a:spcPts val="0"/>
              </a:spcAft>
              <a:buSzPts val="1800"/>
              <a:buChar char="▶"/>
            </a:pPr>
            <a:r>
              <a:rPr lang="en-US" sz="2400"/>
              <a:t>Provide a platform for users to share virtual reality experiences</a:t>
            </a:r>
            <a:endParaRPr sz="2400"/>
          </a:p>
          <a:p>
            <a:pPr indent="-335280" lvl="0" marL="342900" rtl="0">
              <a:spcBef>
                <a:spcPts val="0"/>
              </a:spcBef>
              <a:spcAft>
                <a:spcPts val="0"/>
              </a:spcAft>
              <a:buSzPts val="1800"/>
              <a:buChar char="▶"/>
            </a:pPr>
            <a:r>
              <a:rPr lang="en-US" sz="2400"/>
              <a:t>Provide an environment for users to learn about VR</a:t>
            </a:r>
            <a:endParaRPr sz="2400"/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-US" sz="2400"/>
              <a:t>Allow users to view &amp; interact with other VRs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-US" sz="2400"/>
              <a:t>Allow users to create their own VRs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-US" sz="2400"/>
              <a:t>Allow users to search for VRs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-US" sz="2400"/>
              <a:t>Allow users to comment on other VRs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 UI Requirement Principles</a:t>
            </a:r>
            <a:endParaRPr/>
          </a:p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Focus group: peers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80" lvl="0" marL="342900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▶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Personas: Engineer, 3D Artist, Layperson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620459" y="276855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/>
              <a:t>Architecture &amp; Design</a:t>
            </a:r>
            <a:endParaRPr b="1" sz="4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</a:pPr>
            <a:r>
              <a:rPr lang="en-US"/>
              <a:t>High-Level </a:t>
            </a:r>
            <a:r>
              <a:rPr i="0" lang="en-US" u="none" cap="none" strike="noStrike">
                <a:solidFill>
                  <a:schemeClr val="accent1"/>
                </a:solidFill>
              </a:rPr>
              <a:t>Architecture</a:t>
            </a:r>
            <a:endParaRPr/>
          </a:p>
        </p:txBody>
      </p:sp>
      <p:pic>
        <p:nvPicPr>
          <p:cNvPr id="181" name="Shape 18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3840" y="1270000"/>
            <a:ext cx="4973732" cy="376651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Shape 182"/>
          <p:cNvSpPr txBox="1"/>
          <p:nvPr/>
        </p:nvSpPr>
        <p:spPr>
          <a:xfrm>
            <a:off x="677334" y="2370655"/>
            <a:ext cx="3640209" cy="31157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Char char="▶"/>
            </a:pPr>
            <a:r>
              <a:rPr b="0" i="0" lang="en-US" sz="2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UI: desktop/mobile web browsers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Char char="▶"/>
            </a:pPr>
            <a:r>
              <a:rPr b="0" i="0" lang="en-US" sz="2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Server: Node.js, running on AWS EC2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Char char="▶"/>
            </a:pPr>
            <a:r>
              <a:rPr b="0" i="0" lang="en-US" sz="2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Database: MySQL (users and VRs) and MongoDB (comments)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Databases used - MySQL &amp; MongoDB</a:t>
            </a:r>
            <a:endParaRPr/>
          </a:p>
        </p:txBody>
      </p:sp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025" y="2375850"/>
            <a:ext cx="5177275" cy="293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Shape 1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0644" y="2405588"/>
            <a:ext cx="2305806" cy="28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Server-side Design - Node.js</a:t>
            </a:r>
            <a:endParaRPr/>
          </a:p>
        </p:txBody>
      </p:sp>
      <p:pic>
        <p:nvPicPr>
          <p:cNvPr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4300" y="1832100"/>
            <a:ext cx="7383775" cy="36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